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5" r:id="rId17"/>
    <p:sldId id="286" r:id="rId18"/>
    <p:sldId id="287" r:id="rId19"/>
    <p:sldId id="288" r:id="rId20"/>
    <p:sldId id="289" r:id="rId21"/>
    <p:sldId id="290" r:id="rId22"/>
    <p:sldId id="29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C3F3-92EF-4228-9D27-EEBF3542A493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CF1C-85A4-486B-B45B-904039D8F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C3F3-92EF-4228-9D27-EEBF3542A493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CF1C-85A4-486B-B45B-904039D8F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C3F3-92EF-4228-9D27-EEBF3542A493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CF1C-85A4-486B-B45B-904039D8F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C3F3-92EF-4228-9D27-EEBF3542A493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CF1C-85A4-486B-B45B-904039D8F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C3F3-92EF-4228-9D27-EEBF3542A493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CF1C-85A4-486B-B45B-904039D8F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C3F3-92EF-4228-9D27-EEBF3542A493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CF1C-85A4-486B-B45B-904039D8F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C3F3-92EF-4228-9D27-EEBF3542A493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CF1C-85A4-486B-B45B-904039D8F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C3F3-92EF-4228-9D27-EEBF3542A493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CF1C-85A4-486B-B45B-904039D8F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C3F3-92EF-4228-9D27-EEBF3542A493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CF1C-85A4-486B-B45B-904039D8F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C3F3-92EF-4228-9D27-EEBF3542A493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CF1C-85A4-486B-B45B-904039D8F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C3F3-92EF-4228-9D27-EEBF3542A493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CF1C-85A4-486B-B45B-904039D8F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3C3F3-92EF-4228-9D27-EEBF3542A493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DCF1C-85A4-486B-B45B-904039D8F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058326_scene_4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27669"/>
          </a:xfrm>
        </p:spPr>
      </p:pic>
      <p:sp>
        <p:nvSpPr>
          <p:cNvPr id="5" name="Прямоугольник 4"/>
          <p:cNvSpPr/>
          <p:nvPr/>
        </p:nvSpPr>
        <p:spPr>
          <a:xfrm>
            <a:off x="2285984" y="571480"/>
            <a:ext cx="50720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«Театр и мы»</a:t>
            </a:r>
          </a:p>
          <a:p>
            <a:pPr algn="ctr"/>
            <a:endParaRPr lang="ru-RU" sz="5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285860"/>
            <a:ext cx="771530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« Театр – это волшебный мир. Он дает уроки красоты, морали и нравственности. А чем они богаче, тем успешнее идет развитие духовного мира детей…»</a:t>
            </a:r>
          </a:p>
          <a:p>
            <a:pPr algn="r"/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(Б.М.Теплов)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058326_scene_4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3533"/>
          </a:xfrm>
        </p:spPr>
      </p:pic>
      <p:sp>
        <p:nvSpPr>
          <p:cNvPr id="5" name="Прямоугольник 4"/>
          <p:cNvSpPr/>
          <p:nvPr/>
        </p:nvSpPr>
        <p:spPr>
          <a:xfrm>
            <a:off x="571472" y="1500174"/>
            <a:ext cx="79296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Рассказ воспитателя «Что такое театр?»;</a:t>
            </a:r>
          </a:p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Рассматривание: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Открыток с разными видами театра: оперный, балетный, драматический, кукольный;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Театральных афиш, билетов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34" y="357166"/>
            <a:ext cx="8001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Дети: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058326_scene_4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3533"/>
          </a:xfrm>
        </p:spPr>
      </p:pic>
      <p:sp>
        <p:nvSpPr>
          <p:cNvPr id="5" name="Прямоугольник 4"/>
          <p:cNvSpPr/>
          <p:nvPr/>
        </p:nvSpPr>
        <p:spPr>
          <a:xfrm>
            <a:off x="642910" y="1285859"/>
            <a:ext cx="78581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Демонстрация различных типов кукольного театра (настольный, марионеток, теневой, магнитный, пальчиковый);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Исследовательское наблюдение детей «Самостоятельная театрализованная деятельность детей в детском саду»; 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Использование разных видов театрализованной деятельности для развития творческой личности;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10" y="428604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428604"/>
            <a:ext cx="78581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Знакомство с новыми видами кукольного театра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058326_scene_4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3533"/>
          </a:xfrm>
        </p:spPr>
      </p:pic>
      <p:sp>
        <p:nvSpPr>
          <p:cNvPr id="5" name="Прямоугольник 4"/>
          <p:cNvSpPr/>
          <p:nvPr/>
        </p:nvSpPr>
        <p:spPr>
          <a:xfrm>
            <a:off x="714348" y="714356"/>
            <a:ext cx="78581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Беседа: «Театральный словарь» знакомство с театральными терминами (актер, суфлер, декорации, занавес, сцена, антракт и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Артикуляционная гимнастика;</a:t>
            </a:r>
          </a:p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Игры со скороговорками;</a:t>
            </a:r>
          </a:p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Выполнение упражнений;</a:t>
            </a:r>
          </a:p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Игра «Угадай жест»;</a:t>
            </a:r>
          </a:p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Просмотр видео.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10" y="285728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058326_scene_4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3533"/>
          </a:xfrm>
        </p:spPr>
      </p:pic>
      <p:sp>
        <p:nvSpPr>
          <p:cNvPr id="6" name="TextBox 5"/>
          <p:cNvSpPr txBox="1"/>
          <p:nvPr/>
        </p:nvSpPr>
        <p:spPr>
          <a:xfrm>
            <a:off x="642910" y="285728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 descr="DSC02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857232"/>
            <a:ext cx="6143668" cy="5429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472" y="214290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Фотоотчет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проекта: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058326_scene_4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3533"/>
          </a:xfrm>
        </p:spPr>
      </p:pic>
      <p:sp>
        <p:nvSpPr>
          <p:cNvPr id="6" name="TextBox 5"/>
          <p:cNvSpPr txBox="1"/>
          <p:nvPr/>
        </p:nvSpPr>
        <p:spPr>
          <a:xfrm>
            <a:off x="642910" y="285728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214290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Фотоотчет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проекта: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SC02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142984"/>
            <a:ext cx="8268536" cy="5433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058326_scene_4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3533"/>
          </a:xfrm>
        </p:spPr>
      </p:pic>
      <p:sp>
        <p:nvSpPr>
          <p:cNvPr id="6" name="TextBox 5"/>
          <p:cNvSpPr txBox="1"/>
          <p:nvPr/>
        </p:nvSpPr>
        <p:spPr>
          <a:xfrm>
            <a:off x="642910" y="285728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214290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Фотоотчет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проекта: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SC02013.JPG"/>
          <p:cNvPicPr>
            <a:picLocks noChangeAspect="1"/>
          </p:cNvPicPr>
          <p:nvPr/>
        </p:nvPicPr>
        <p:blipFill>
          <a:blip r:embed="rId3" cstate="print"/>
          <a:srcRect l="3571" r="12499" b="26190"/>
          <a:stretch>
            <a:fillRect/>
          </a:stretch>
        </p:blipFill>
        <p:spPr>
          <a:xfrm rot="-480000">
            <a:off x="717601" y="1565328"/>
            <a:ext cx="3561389" cy="2349001"/>
          </a:xfrm>
          <a:prstGeom prst="rect">
            <a:avLst/>
          </a:prstGeom>
        </p:spPr>
      </p:pic>
      <p:pic>
        <p:nvPicPr>
          <p:cNvPr id="9" name="Рисунок 8" descr="DSC02016.JPG"/>
          <p:cNvPicPr>
            <a:picLocks noChangeAspect="1"/>
          </p:cNvPicPr>
          <p:nvPr/>
        </p:nvPicPr>
        <p:blipFill>
          <a:blip r:embed="rId4" cstate="print"/>
          <a:srcRect l="15625" r="14062" b="9375"/>
          <a:stretch>
            <a:fillRect/>
          </a:stretch>
        </p:blipFill>
        <p:spPr>
          <a:xfrm>
            <a:off x="5000628" y="1071546"/>
            <a:ext cx="3429024" cy="3314710"/>
          </a:xfrm>
          <a:prstGeom prst="rect">
            <a:avLst/>
          </a:prstGeom>
        </p:spPr>
      </p:pic>
      <p:pic>
        <p:nvPicPr>
          <p:cNvPr id="10" name="Рисунок 9" descr="DSC02019.JPG"/>
          <p:cNvPicPr>
            <a:picLocks noChangeAspect="1"/>
          </p:cNvPicPr>
          <p:nvPr/>
        </p:nvPicPr>
        <p:blipFill>
          <a:blip r:embed="rId5" cstate="print"/>
          <a:srcRect l="8332" r="8333"/>
          <a:stretch>
            <a:fillRect/>
          </a:stretch>
        </p:blipFill>
        <p:spPr>
          <a:xfrm rot="780000">
            <a:off x="928662" y="3714752"/>
            <a:ext cx="2857520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058326_scene_4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3533"/>
          </a:xfrm>
        </p:spPr>
      </p:pic>
      <p:sp>
        <p:nvSpPr>
          <p:cNvPr id="6" name="TextBox 5"/>
          <p:cNvSpPr txBox="1"/>
          <p:nvPr/>
        </p:nvSpPr>
        <p:spPr>
          <a:xfrm>
            <a:off x="642910" y="285728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214290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Фотоотчет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проекта: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SC02022.JPG"/>
          <p:cNvPicPr>
            <a:picLocks noChangeAspect="1"/>
          </p:cNvPicPr>
          <p:nvPr/>
        </p:nvPicPr>
        <p:blipFill>
          <a:blip r:embed="rId3" cstate="print"/>
          <a:srcRect l="30224" b="20896"/>
          <a:stretch>
            <a:fillRect/>
          </a:stretch>
        </p:blipFill>
        <p:spPr>
          <a:xfrm>
            <a:off x="4143372" y="1071546"/>
            <a:ext cx="4452969" cy="3786190"/>
          </a:xfrm>
          <a:prstGeom prst="rect">
            <a:avLst/>
          </a:prstGeom>
        </p:spPr>
      </p:pic>
      <p:pic>
        <p:nvPicPr>
          <p:cNvPr id="9" name="Рисунок 8" descr="DSC020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000372"/>
            <a:ext cx="4786346" cy="3589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058326_scene_4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3533"/>
          </a:xfrm>
        </p:spPr>
      </p:pic>
      <p:sp>
        <p:nvSpPr>
          <p:cNvPr id="6" name="TextBox 5"/>
          <p:cNvSpPr txBox="1"/>
          <p:nvPr/>
        </p:nvSpPr>
        <p:spPr>
          <a:xfrm>
            <a:off x="642910" y="285728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214290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Фотоотчет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проекта: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DSC02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285860"/>
            <a:ext cx="7477144" cy="5232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058326_scene_4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3533"/>
          </a:xfrm>
        </p:spPr>
      </p:pic>
      <p:sp>
        <p:nvSpPr>
          <p:cNvPr id="6" name="TextBox 5"/>
          <p:cNvSpPr txBox="1"/>
          <p:nvPr/>
        </p:nvSpPr>
        <p:spPr>
          <a:xfrm>
            <a:off x="642910" y="285728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214290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Фотоотчет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проекта: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20190322_162722_HD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142984"/>
            <a:ext cx="2893221" cy="3857628"/>
          </a:xfrm>
          <a:prstGeom prst="rect">
            <a:avLst/>
          </a:prstGeom>
        </p:spPr>
      </p:pic>
      <p:pic>
        <p:nvPicPr>
          <p:cNvPr id="9" name="Рисунок 8" descr="IMG_20190322_162839_HD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928670"/>
            <a:ext cx="2714626" cy="3619502"/>
          </a:xfrm>
          <a:prstGeom prst="rect">
            <a:avLst/>
          </a:prstGeom>
        </p:spPr>
      </p:pic>
      <p:pic>
        <p:nvPicPr>
          <p:cNvPr id="10" name="Рисунок 9" descr="IMG_20190322_163149_HD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2786058"/>
            <a:ext cx="2625329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058326_scene_4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3533"/>
          </a:xfrm>
        </p:spPr>
      </p:pic>
      <p:sp>
        <p:nvSpPr>
          <p:cNvPr id="6" name="TextBox 5"/>
          <p:cNvSpPr txBox="1"/>
          <p:nvPr/>
        </p:nvSpPr>
        <p:spPr>
          <a:xfrm>
            <a:off x="642910" y="285728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214290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Фотоотчет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проекта: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-7b0aaec1a977fcec3c63c1459aff0ce2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928670"/>
            <a:ext cx="7358114" cy="5518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058326_scene_4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3533"/>
          </a:xfrm>
        </p:spPr>
      </p:pic>
      <p:sp>
        <p:nvSpPr>
          <p:cNvPr id="5" name="Прямоугольник 4"/>
          <p:cNvSpPr/>
          <p:nvPr/>
        </p:nvSpPr>
        <p:spPr>
          <a:xfrm>
            <a:off x="714348" y="1000108"/>
            <a:ext cx="77867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Продолжительность: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среднесрочный (январь – апрель)</a:t>
            </a:r>
          </a:p>
          <a:p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Участники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: дети подготовительной группы, воспитатели, муз. руководитель, родители,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058326_scene_4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3533"/>
          </a:xfrm>
        </p:spPr>
      </p:pic>
      <p:sp>
        <p:nvSpPr>
          <p:cNvPr id="6" name="TextBox 5"/>
          <p:cNvSpPr txBox="1"/>
          <p:nvPr/>
        </p:nvSpPr>
        <p:spPr>
          <a:xfrm>
            <a:off x="642910" y="285728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214290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Фотоотчет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проекта: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G-bf3db8d929f30e73c37ee73d2d60aef5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928670"/>
            <a:ext cx="6643734" cy="5694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058326_scene_4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3533"/>
          </a:xfrm>
        </p:spPr>
      </p:pic>
      <p:sp>
        <p:nvSpPr>
          <p:cNvPr id="6" name="TextBox 5"/>
          <p:cNvSpPr txBox="1"/>
          <p:nvPr/>
        </p:nvSpPr>
        <p:spPr>
          <a:xfrm>
            <a:off x="642910" y="285728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214290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Фотоотчет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проекта: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20190410_105134.jpg"/>
          <p:cNvPicPr>
            <a:picLocks noChangeAspect="1"/>
          </p:cNvPicPr>
          <p:nvPr/>
        </p:nvPicPr>
        <p:blipFill>
          <a:blip r:embed="rId3" cstate="print"/>
          <a:srcRect l="6024" r="20481"/>
          <a:stretch>
            <a:fillRect/>
          </a:stretch>
        </p:blipFill>
        <p:spPr>
          <a:xfrm rot="10800000">
            <a:off x="357158" y="857232"/>
            <a:ext cx="5500726" cy="3638324"/>
          </a:xfrm>
          <a:prstGeom prst="rect">
            <a:avLst/>
          </a:prstGeom>
        </p:spPr>
      </p:pic>
      <p:pic>
        <p:nvPicPr>
          <p:cNvPr id="10" name="Рисунок 9" descr="20190410_105307.jpg"/>
          <p:cNvPicPr>
            <a:picLocks noChangeAspect="1"/>
          </p:cNvPicPr>
          <p:nvPr/>
        </p:nvPicPr>
        <p:blipFill>
          <a:blip r:embed="rId4" cstate="print"/>
          <a:srcRect l="20312" r="21875"/>
          <a:stretch>
            <a:fillRect/>
          </a:stretch>
        </p:blipFill>
        <p:spPr>
          <a:xfrm rot="10800000">
            <a:off x="4714876" y="3152894"/>
            <a:ext cx="4000528" cy="3363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058326_scene_4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3533"/>
          </a:xfrm>
        </p:spPr>
      </p:pic>
      <p:sp>
        <p:nvSpPr>
          <p:cNvPr id="6" name="TextBox 5"/>
          <p:cNvSpPr txBox="1"/>
          <p:nvPr/>
        </p:nvSpPr>
        <p:spPr>
          <a:xfrm>
            <a:off x="714348" y="285728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214290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1928802"/>
            <a:ext cx="8286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058326_scene_4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3533"/>
          </a:xfrm>
        </p:spPr>
      </p:pic>
      <p:sp>
        <p:nvSpPr>
          <p:cNvPr id="5" name="Прямоугольник 4"/>
          <p:cNvSpPr/>
          <p:nvPr/>
        </p:nvSpPr>
        <p:spPr>
          <a:xfrm>
            <a:off x="1000100" y="1142984"/>
            <a:ext cx="75724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Недостаточное внимание родителей и детей к театру;</a:t>
            </a:r>
          </a:p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Несформированное умение детей в актерском мастерстве;</a:t>
            </a:r>
          </a:p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Поверхностные знания детей о разных видах театра в детском саду;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5852" y="357166"/>
            <a:ext cx="6357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Актуальность проекта: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058326_scene_4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3533"/>
          </a:xfrm>
        </p:spPr>
      </p:pic>
      <p:sp>
        <p:nvSpPr>
          <p:cNvPr id="5" name="Прямоугольник 4"/>
          <p:cNvSpPr/>
          <p:nvPr/>
        </p:nvSpPr>
        <p:spPr>
          <a:xfrm>
            <a:off x="928662" y="1071546"/>
            <a:ext cx="77867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Создание оптимизированных условий для развития эмоционально – волевой, познавательной, двигательной сферы, речи, развитие позитивных качеств личности каждого ребенка.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285728"/>
            <a:ext cx="7643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058326_scene_4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5533"/>
            <a:ext cx="9144000" cy="6903533"/>
          </a:xfrm>
        </p:spPr>
      </p:pic>
      <p:sp>
        <p:nvSpPr>
          <p:cNvPr id="5" name="Прямоугольник 4"/>
          <p:cNvSpPr/>
          <p:nvPr/>
        </p:nvSpPr>
        <p:spPr>
          <a:xfrm>
            <a:off x="785786" y="1071546"/>
            <a:ext cx="77867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Пробудить интерес детей к театру;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Привить детям первичные навыки в области театрального искусства (использование мимики, жестов, голоса,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кукловождение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Развивать память, выразительную грамотную речь, словарный запас, формировать правильное звукопроизношение;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Воспитывать уверенность в себе, положительную самооценку, умение преодолевать комплексы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786" y="142852"/>
            <a:ext cx="7786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058326_scene_4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3533"/>
          </a:xfrm>
        </p:spPr>
      </p:pic>
      <p:sp>
        <p:nvSpPr>
          <p:cNvPr id="5" name="Прямоугольник 4"/>
          <p:cNvSpPr/>
          <p:nvPr/>
        </p:nvSpPr>
        <p:spPr>
          <a:xfrm>
            <a:off x="642910" y="1214422"/>
            <a:ext cx="807249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Заинтересовать родителей в изготовлении разных видов театра;</a:t>
            </a:r>
          </a:p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Расширять взаимодействие с родителями воспитанников, путем создания творческой мастерской;</a:t>
            </a:r>
          </a:p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Закреплять у детей  технику безопасности при работе с ножницами, клеем при изготовлении атрибутов к играм.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10" y="214290"/>
            <a:ext cx="8072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058326_scene_4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3533"/>
          </a:xfrm>
        </p:spPr>
      </p:pic>
      <p:sp>
        <p:nvSpPr>
          <p:cNvPr id="5" name="Прямоугольник 4"/>
          <p:cNvSpPr/>
          <p:nvPr/>
        </p:nvSpPr>
        <p:spPr>
          <a:xfrm>
            <a:off x="571472" y="1142984"/>
            <a:ext cx="79296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Задействовать детей группы в проекте;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Познакомить детей с историей театра, его видами. Способами изготовления и обыгрывания;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Изготовление атрибутов для театрализованных игр;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 результате создания творческой группы из родителей и воспитателей повысится компетентность в вопросах воспитания.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058326_scene_4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3533"/>
          </a:xfrm>
        </p:spPr>
      </p:pic>
      <p:sp>
        <p:nvSpPr>
          <p:cNvPr id="5" name="Прямоугольник 4"/>
          <p:cNvSpPr/>
          <p:nvPr/>
        </p:nvSpPr>
        <p:spPr>
          <a:xfrm>
            <a:off x="714348" y="1214422"/>
            <a:ext cx="81439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Блоки работы по проекту:</a:t>
            </a:r>
          </a:p>
          <a:p>
            <a:pPr algn="ctr"/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Взрослые - дети</a:t>
            </a:r>
          </a:p>
          <a:p>
            <a:pPr algn="ctr">
              <a:buFont typeface="Arial" pitchFamily="34" charset="0"/>
              <a:buChar char="•"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Развивающая среда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48" y="214290"/>
            <a:ext cx="8072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Ход реализации проекта: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058326_scene_4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3533"/>
          </a:xfrm>
        </p:spPr>
      </p:pic>
      <p:sp>
        <p:nvSpPr>
          <p:cNvPr id="5" name="Прямоугольник 4"/>
          <p:cNvSpPr/>
          <p:nvPr/>
        </p:nvSpPr>
        <p:spPr>
          <a:xfrm>
            <a:off x="714348" y="714356"/>
            <a:ext cx="792961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Наглядная информация для родителей: папка «Играем в театр» с описанием истории театра, его видов;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Выставка – презентация разных видов театра «Поиграйте с нами!» (рассматривание театров, варианты их изготовления,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кукловождение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Пополнение в группу новых видов театра;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786" y="357166"/>
            <a:ext cx="7715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Взрослые: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456</Words>
  <Application>Microsoft Office PowerPoint</Application>
  <PresentationFormat>Экран (4:3)</PresentationFormat>
  <Paragraphs>66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 и мы</dc:title>
  <dc:creator>Admin</dc:creator>
  <cp:lastModifiedBy>Admin</cp:lastModifiedBy>
  <cp:revision>20</cp:revision>
  <dcterms:created xsi:type="dcterms:W3CDTF">2019-01-18T14:03:51Z</dcterms:created>
  <dcterms:modified xsi:type="dcterms:W3CDTF">2019-05-20T11:02:27Z</dcterms:modified>
</cp:coreProperties>
</file>